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3"/>
  </p:notesMasterIdLst>
  <p:sldIdLst>
    <p:sldId id="301" r:id="rId2"/>
    <p:sldId id="304" r:id="rId3"/>
    <p:sldId id="323" r:id="rId4"/>
    <p:sldId id="305" r:id="rId5"/>
    <p:sldId id="306" r:id="rId6"/>
    <p:sldId id="492" r:id="rId7"/>
    <p:sldId id="307" r:id="rId8"/>
    <p:sldId id="474" r:id="rId9"/>
    <p:sldId id="308" r:id="rId10"/>
    <p:sldId id="459" r:id="rId11"/>
    <p:sldId id="491" r:id="rId12"/>
    <p:sldId id="461" r:id="rId13"/>
    <p:sldId id="462" r:id="rId14"/>
    <p:sldId id="463" r:id="rId15"/>
    <p:sldId id="464" r:id="rId16"/>
    <p:sldId id="465" r:id="rId17"/>
    <p:sldId id="466" r:id="rId18"/>
    <p:sldId id="469" r:id="rId19"/>
    <p:sldId id="470" r:id="rId20"/>
    <p:sldId id="467" r:id="rId21"/>
    <p:sldId id="442" r:id="rId22"/>
    <p:sldId id="443" r:id="rId23"/>
    <p:sldId id="444" r:id="rId24"/>
    <p:sldId id="475" r:id="rId25"/>
    <p:sldId id="454" r:id="rId26"/>
    <p:sldId id="422" r:id="rId27"/>
    <p:sldId id="423" r:id="rId28"/>
    <p:sldId id="424" r:id="rId29"/>
    <p:sldId id="478" r:id="rId30"/>
    <p:sldId id="483" r:id="rId31"/>
    <p:sldId id="367" r:id="rId32"/>
    <p:sldId id="371" r:id="rId33"/>
    <p:sldId id="311" r:id="rId34"/>
    <p:sldId id="418" r:id="rId35"/>
    <p:sldId id="378" r:id="rId36"/>
    <p:sldId id="379" r:id="rId37"/>
    <p:sldId id="380" r:id="rId38"/>
    <p:sldId id="381" r:id="rId39"/>
    <p:sldId id="382" r:id="rId40"/>
    <p:sldId id="383" r:id="rId41"/>
    <p:sldId id="384" r:id="rId42"/>
    <p:sldId id="385" r:id="rId43"/>
    <p:sldId id="386" r:id="rId44"/>
    <p:sldId id="387" r:id="rId45"/>
    <p:sldId id="388" r:id="rId46"/>
    <p:sldId id="455" r:id="rId47"/>
    <p:sldId id="419" r:id="rId48"/>
    <p:sldId id="420" r:id="rId49"/>
    <p:sldId id="421" r:id="rId50"/>
    <p:sldId id="476" r:id="rId51"/>
    <p:sldId id="456" r:id="rId52"/>
    <p:sldId id="372" r:id="rId53"/>
    <p:sldId id="373" r:id="rId54"/>
    <p:sldId id="374" r:id="rId55"/>
    <p:sldId id="479" r:id="rId56"/>
    <p:sldId id="480" r:id="rId57"/>
    <p:sldId id="482" r:id="rId58"/>
    <p:sldId id="481" r:id="rId59"/>
    <p:sldId id="375" r:id="rId60"/>
    <p:sldId id="376" r:id="rId61"/>
    <p:sldId id="377" r:id="rId62"/>
    <p:sldId id="431" r:id="rId63"/>
    <p:sldId id="432" r:id="rId64"/>
    <p:sldId id="433" r:id="rId65"/>
    <p:sldId id="434" r:id="rId66"/>
    <p:sldId id="435" r:id="rId67"/>
    <p:sldId id="436" r:id="rId68"/>
    <p:sldId id="437" r:id="rId69"/>
    <p:sldId id="438" r:id="rId70"/>
    <p:sldId id="439" r:id="rId71"/>
    <p:sldId id="440" r:id="rId72"/>
    <p:sldId id="441" r:id="rId73"/>
    <p:sldId id="457" r:id="rId74"/>
    <p:sldId id="445" r:id="rId75"/>
    <p:sldId id="446" r:id="rId76"/>
    <p:sldId id="309" r:id="rId77"/>
    <p:sldId id="447" r:id="rId78"/>
    <p:sldId id="477" r:id="rId79"/>
    <p:sldId id="448" r:id="rId80"/>
    <p:sldId id="449" r:id="rId81"/>
    <p:sldId id="450" r:id="rId82"/>
    <p:sldId id="451" r:id="rId83"/>
    <p:sldId id="452" r:id="rId84"/>
    <p:sldId id="453" r:id="rId85"/>
    <p:sldId id="417" r:id="rId86"/>
    <p:sldId id="310" r:id="rId87"/>
    <p:sldId id="399" r:id="rId88"/>
    <p:sldId id="458" r:id="rId89"/>
    <p:sldId id="400" r:id="rId90"/>
    <p:sldId id="401" r:id="rId91"/>
    <p:sldId id="486" r:id="rId92"/>
    <p:sldId id="487" r:id="rId93"/>
    <p:sldId id="488" r:id="rId94"/>
    <p:sldId id="489" r:id="rId95"/>
    <p:sldId id="490" r:id="rId96"/>
    <p:sldId id="485" r:id="rId97"/>
    <p:sldId id="402" r:id="rId98"/>
    <p:sldId id="403" r:id="rId99"/>
    <p:sldId id="404" r:id="rId100"/>
    <p:sldId id="405" r:id="rId101"/>
    <p:sldId id="406" r:id="rId102"/>
    <p:sldId id="407" r:id="rId103"/>
    <p:sldId id="408" r:id="rId104"/>
    <p:sldId id="409" r:id="rId105"/>
    <p:sldId id="410" r:id="rId106"/>
    <p:sldId id="411" r:id="rId107"/>
    <p:sldId id="484" r:id="rId108"/>
    <p:sldId id="460" r:id="rId109"/>
    <p:sldId id="471" r:id="rId110"/>
    <p:sldId id="473" r:id="rId111"/>
    <p:sldId id="472" r:id="rId1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21" autoAdjust="0"/>
    <p:restoredTop sz="96242" autoAdjust="0"/>
  </p:normalViewPr>
  <p:slideViewPr>
    <p:cSldViewPr snapToGrid="0">
      <p:cViewPr varScale="1">
        <p:scale>
          <a:sx n="68" d="100"/>
          <a:sy n="68" d="100"/>
        </p:scale>
        <p:origin x="512" y="5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69</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a:t>
            </a:r>
          </a:p>
          <a:p>
            <a:endParaRPr lang="en-US" dirty="0"/>
          </a:p>
          <a:p>
            <a:r>
              <a:rPr lang="en-US" dirty="0"/>
              <a:t>The transformations happening here. </a:t>
            </a:r>
            <a:r>
              <a:rPr lang="en-US" dirty="0" err="1"/>
              <a:t>Split_col</a:t>
            </a:r>
            <a:r>
              <a:rPr lang="en-US" dirty="0"/>
              <a:t> is splitting the column “quarter” because quarter has the quarter of the year as well as the year which is unnecessary since there is already a year column. </a:t>
            </a:r>
          </a:p>
          <a:p>
            <a:r>
              <a:rPr lang="en-US" dirty="0"/>
              <a:t>	this transformation splits the column on the space and saves that as an array to split col which is then called in the next line to save that to a new column called </a:t>
            </a:r>
            <a:r>
              <a:rPr lang="en-US" dirty="0" err="1"/>
              <a:t>quarter_new</a:t>
            </a:r>
            <a:r>
              <a:rPr lang="en-US" dirty="0"/>
              <a:t> with just the quarter and not the year</a:t>
            </a:r>
          </a:p>
          <a:p>
            <a:endParaRPr lang="en-US" dirty="0"/>
          </a:p>
          <a:p>
            <a:r>
              <a:rPr lang="en-US" dirty="0"/>
              <a:t>The next transformation is taking columns “revenue” and “</a:t>
            </a:r>
            <a:r>
              <a:rPr lang="en-US" dirty="0" err="1"/>
              <a:t>gross_margin</a:t>
            </a:r>
            <a:r>
              <a:rPr lang="en-US" dirty="0"/>
              <a:t>” and is calculating the profit and creating that column</a:t>
            </a:r>
          </a:p>
          <a:p>
            <a:r>
              <a:rPr lang="en-US" dirty="0"/>
              <a:t>The last transformation is creating a timestamp of when the data was loaded into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70</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71</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355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31</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8/16/2018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8/16/2018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8/16/2018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ackdsilverman/aws-glue-tutorial.gi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aws.amazon.com/redshift/latest/mgmt/configure-jdbc-connection.html#download-jdbc-driver" TargetMode="External"/><Relationship Id="rId4" Type="http://schemas.openxmlformats.org/officeDocument/2006/relationships/hyperlink" Target="https://www.sql-workbench.eu/"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8.PNG"/><Relationship Id="rId4" Type="http://schemas.openxmlformats.org/officeDocument/2006/relationships/image" Target="../media/image87.PNG"/></Relationships>
</file>

<file path=ppt/slides/_rels/slide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a:t>
            </a:r>
          </a:p>
          <a:p>
            <a:pPr lvl="1"/>
            <a:r>
              <a:rPr lang="en-US" sz="2000" dirty="0"/>
              <a:t>Clone or save git repository link </a:t>
            </a:r>
            <a:r>
              <a:rPr lang="en-US" sz="2000" dirty="0">
                <a:hlinkClick r:id="rId3"/>
              </a:rPr>
              <a:t>https://github.com/jackdsilverman/aws-glue-tutorial.git</a:t>
            </a:r>
            <a:endParaRPr lang="en-US" sz="2000" dirty="0"/>
          </a:p>
          <a:p>
            <a:pPr lvl="1"/>
            <a:r>
              <a:rPr lang="en-US" sz="2000" dirty="0"/>
              <a:t>download SQL Workbench/j </a:t>
            </a:r>
            <a:r>
              <a:rPr lang="en-US" sz="2000" dirty="0">
                <a:hlinkClick r:id="rId4"/>
              </a:rPr>
              <a:t>https://www.sql-workbench.eu/</a:t>
            </a:r>
            <a:endParaRPr lang="en-US" sz="2000" dirty="0"/>
          </a:p>
          <a:p>
            <a:pPr lvl="1"/>
            <a:r>
              <a:rPr lang="en-US" sz="2000" dirty="0"/>
              <a:t>download Redshift </a:t>
            </a:r>
            <a:r>
              <a:rPr lang="en-US" sz="2000" dirty="0" err="1"/>
              <a:t>jdbc</a:t>
            </a:r>
            <a:r>
              <a:rPr lang="en-US" sz="2000" dirty="0"/>
              <a:t> driver </a:t>
            </a:r>
            <a:r>
              <a:rPr lang="en-US" sz="2000" dirty="0">
                <a:hlinkClick r:id="rId5"/>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9975" y="2231733"/>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67279" y="2485748"/>
            <a:ext cx="1154096" cy="541537"/>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1726619" y="2509836"/>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286114" y="4081760"/>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497545" y="2459502"/>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7865616" y="5166804"/>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2FDDF94-DC75-4E6E-88DA-D1B8B71E61E8}"/>
              </a:ext>
            </a:extLst>
          </p:cNvPr>
          <p:cNvSpPr/>
          <p:nvPr/>
        </p:nvSpPr>
        <p:spPr>
          <a:xfrm>
            <a:off x="3923773" y="2965141"/>
            <a:ext cx="2172228" cy="9544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8818587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5567783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pic>
        <p:nvPicPr>
          <p:cNvPr id="6" name="Picture 5">
            <a:extLst>
              <a:ext uri="{FF2B5EF4-FFF2-40B4-BE49-F238E27FC236}">
                <a16:creationId xmlns:a16="http://schemas.microsoft.com/office/drawing/2014/main" id="{F98C86F7-CF28-4B72-A69A-43EA65468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Tree>
    <p:extLst>
      <p:ext uri="{BB962C8B-B14F-4D97-AF65-F5344CB8AC3E}">
        <p14:creationId xmlns:p14="http://schemas.microsoft.com/office/powerpoint/2010/main" val="11243995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26605899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877985"/>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Redshift and S3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9454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714920" y="5084840"/>
            <a:ext cx="4029946"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3129699" y="3206204"/>
            <a:ext cx="3558606" cy="753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513424" cy="830997"/>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098645"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89727" y="5390596"/>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CFBC2EE2-5CCF-42DF-9402-1AC2A3A7333D}"/>
              </a:ext>
            </a:extLst>
          </p:cNvPr>
          <p:cNvCxnSpPr>
            <a:cxnSpLocks/>
            <a:stCxn id="36" idx="3"/>
          </p:cNvCxnSpPr>
          <p:nvPr/>
        </p:nvCxnSpPr>
        <p:spPr>
          <a:xfrm flipV="1">
            <a:off x="2714920" y="4487160"/>
            <a:ext cx="3973385" cy="13324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2752627" y="1373672"/>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9754540" y="6090154"/>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3"/>
          <a:stretch>
            <a:fillRect/>
          </a:stretch>
        </p:blipFill>
        <p:spPr>
          <a:xfrm>
            <a:off x="2564350" y="2405610"/>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10066702" y="5424600"/>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P spid="4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9864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3616307" y="1373672"/>
            <a:ext cx="8393441" cy="4600701"/>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89988" y="608429"/>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89988" y="4888476"/>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93539" y="1558264"/>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5432400" cy="830997"/>
          </a:xfrm>
          <a:prstGeom prst="rect">
            <a:avLst/>
          </a:prstGeom>
          <a:noFill/>
        </p:spPr>
        <p:txBody>
          <a:bodyPr wrap="square" rtlCol="0">
            <a:spAutoFit/>
          </a:bodyPr>
          <a:lstStyle/>
          <a:p>
            <a:r>
              <a:rPr lang="en-US" sz="2400" dirty="0">
                <a:solidFill>
                  <a:srgbClr val="FF0000"/>
                </a:solidFill>
              </a:rPr>
              <a:t>The username and password that was created</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Prerequisites</a:t>
            </a:r>
          </a:p>
          <a:p>
            <a:pPr lvl="1"/>
            <a:r>
              <a:rPr lang="en-US" sz="2600" dirty="0"/>
              <a:t>Setup Redshift</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3092768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2935911" y="5277088"/>
            <a:ext cx="6320180" cy="5765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256091" y="5046255"/>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1" y="5030146"/>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8" name="Picture 7">
            <a:extLst>
              <a:ext uri="{FF2B5EF4-FFF2-40B4-BE49-F238E27FC236}">
                <a16:creationId xmlns:a16="http://schemas.microsoft.com/office/drawing/2014/main" id="{9B62FC64-3082-4DF9-BFBD-8C0B11FF502B}"/>
              </a:ext>
            </a:extLst>
          </p:cNvPr>
          <p:cNvPicPr>
            <a:picLocks noChangeAspect="1"/>
          </p:cNvPicPr>
          <p:nvPr/>
        </p:nvPicPr>
        <p:blipFill>
          <a:blip r:embed="rId3"/>
          <a:stretch>
            <a:fillRect/>
          </a:stretch>
        </p:blipFill>
        <p:spPr>
          <a:xfrm>
            <a:off x="4503247" y="1808924"/>
            <a:ext cx="6800850" cy="412432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815815"/>
            <a:ext cx="1491521" cy="4113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1200329"/>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products_XXX</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84466" y="5024176"/>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4C32-7C1A-4526-B92E-9ED27FFAE36D}"/>
              </a:ext>
            </a:extLst>
          </p:cNvPr>
          <p:cNvPicPr>
            <a:picLocks noChangeAspect="1"/>
          </p:cNvPicPr>
          <p:nvPr/>
        </p:nvPicPr>
        <p:blipFill>
          <a:blip r:embed="rId2"/>
          <a:stretch>
            <a:fillRect/>
          </a:stretch>
        </p:blipFill>
        <p:spPr>
          <a:xfrm>
            <a:off x="4503247" y="1819506"/>
            <a:ext cx="6980437" cy="4123944"/>
          </a:xfrm>
          <a:prstGeom prst="rect">
            <a:avLst/>
          </a:prstGeom>
          <a:ln>
            <a:solidFill>
              <a:schemeClr val="tx1"/>
            </a:solidFill>
          </a:ln>
        </p:spPr>
      </p:pic>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631149"/>
            <a:ext cx="1491521"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830997"/>
          </a:xfrm>
          <a:prstGeom prst="rect">
            <a:avLst/>
          </a:prstGeom>
          <a:noFill/>
        </p:spPr>
        <p:txBody>
          <a:bodyPr wrap="square" rtlCol="0">
            <a:spAutoFit/>
          </a:bodyPr>
          <a:lstStyle/>
          <a:p>
            <a:r>
              <a:rPr lang="en-US" sz="2400" dirty="0">
                <a:solidFill>
                  <a:srgbClr val="FF0000"/>
                </a:solidFill>
              </a:rPr>
              <a:t>Create a folder called glue-scripts</a:t>
            </a:r>
          </a:p>
        </p:txBody>
      </p:sp>
      <p:sp>
        <p:nvSpPr>
          <p:cNvPr id="11" name="Oval 10">
            <a:extLst>
              <a:ext uri="{FF2B5EF4-FFF2-40B4-BE49-F238E27FC236}">
                <a16:creationId xmlns:a16="http://schemas.microsoft.com/office/drawing/2014/main" id="{1C9D5F08-5F53-47F6-935D-C8C3A13088F9}"/>
              </a:ext>
            </a:extLst>
          </p:cNvPr>
          <p:cNvSpPr/>
          <p:nvPr/>
        </p:nvSpPr>
        <p:spPr>
          <a:xfrm>
            <a:off x="5148514" y="5024176"/>
            <a:ext cx="659433"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50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41317"/>
            <a:ext cx="5809723" cy="5828678"/>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a:t>
            </a:r>
            <a:r>
              <a:rPr lang="en-US" sz="2400" dirty="0" err="1">
                <a:solidFill>
                  <a:srgbClr val="FF0000"/>
                </a:solidFill>
              </a:rPr>
              <a:t>sales_XXX</a:t>
            </a:r>
            <a:r>
              <a:rPr lang="en-US" sz="2400" dirty="0">
                <a:solidFill>
                  <a:srgbClr val="FF0000"/>
                </a:solidFill>
              </a:rPr>
              <a:t>”</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pic>
        <p:nvPicPr>
          <p:cNvPr id="19" name="Picture 18">
            <a:extLst>
              <a:ext uri="{FF2B5EF4-FFF2-40B4-BE49-F238E27FC236}">
                <a16:creationId xmlns:a16="http://schemas.microsoft.com/office/drawing/2014/main" id="{1A7C493B-DFB1-46A3-8867-7742282AFCE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3E5DB-653F-4EEC-B35C-35E6B263E722}"/>
              </a:ext>
            </a:extLst>
          </p:cNvPr>
          <p:cNvPicPr>
            <a:picLocks noChangeAspect="1"/>
          </p:cNvPicPr>
          <p:nvPr/>
        </p:nvPicPr>
        <p:blipFill>
          <a:blip r:embed="rId2"/>
          <a:stretch>
            <a:fillRect/>
          </a:stretch>
        </p:blipFill>
        <p:spPr>
          <a:xfrm>
            <a:off x="5300981" y="2041384"/>
            <a:ext cx="6343650" cy="353377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3"/>
          </p:cNvCxnSpPr>
          <p:nvPr/>
        </p:nvCxnSpPr>
        <p:spPr>
          <a:xfrm>
            <a:off x="3740856" y="2765359"/>
            <a:ext cx="1692790" cy="224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3"/>
          </p:cNvCxnSpPr>
          <p:nvPr/>
        </p:nvCxnSpPr>
        <p:spPr>
          <a:xfrm flipV="1">
            <a:off x="3059723" y="3560887"/>
            <a:ext cx="2373923" cy="4255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620238" y="2349860"/>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9017139" y="5107972"/>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
        <p:nvSpPr>
          <p:cNvPr id="20" name="TextBox 19">
            <a:extLst>
              <a:ext uri="{FF2B5EF4-FFF2-40B4-BE49-F238E27FC236}">
                <a16:creationId xmlns:a16="http://schemas.microsoft.com/office/drawing/2014/main" id="{71D14499-C3E3-48A6-8904-FA11237AE2FE}"/>
              </a:ext>
            </a:extLst>
          </p:cNvPr>
          <p:cNvSpPr txBox="1"/>
          <p:nvPr/>
        </p:nvSpPr>
        <p:spPr>
          <a:xfrm>
            <a:off x="440267" y="3570916"/>
            <a:ext cx="2619456" cy="830997"/>
          </a:xfrm>
          <a:prstGeom prst="rect">
            <a:avLst/>
          </a:prstGeom>
          <a:noFill/>
        </p:spPr>
        <p:txBody>
          <a:bodyPr wrap="square" rtlCol="0">
            <a:spAutoFit/>
          </a:bodyPr>
          <a:lstStyle/>
          <a:p>
            <a:r>
              <a:rPr lang="en-US" sz="2400" dirty="0">
                <a:solidFill>
                  <a:srgbClr val="FF0000"/>
                </a:solidFill>
              </a:rPr>
              <a:t>Give your role a name</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Create S3 bucket</a:t>
            </a:r>
          </a:p>
          <a:p>
            <a:pPr lvl="1"/>
            <a:r>
              <a:rPr lang="en-US" sz="2600" dirty="0"/>
              <a:t>Put file in S3</a:t>
            </a:r>
          </a:p>
          <a:p>
            <a:pPr lvl="1"/>
            <a:r>
              <a:rPr lang="en-US" sz="2600" dirty="0"/>
              <a:t>Create Glue Crawler</a:t>
            </a:r>
          </a:p>
          <a:p>
            <a:pPr lvl="1"/>
            <a:r>
              <a:rPr lang="en-US" sz="2600" dirty="0"/>
              <a:t>Query Athena </a:t>
            </a:r>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1993097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183591" y="852626"/>
            <a:ext cx="4461832" cy="830997"/>
          </a:xfrm>
          <a:prstGeom prst="rect">
            <a:avLst/>
          </a:prstGeom>
          <a:noFill/>
        </p:spPr>
        <p:txBody>
          <a:bodyPr wrap="square" rtlCol="0">
            <a:spAutoFit/>
          </a:bodyPr>
          <a:lstStyle/>
          <a:p>
            <a:r>
              <a:rPr lang="en-US" sz="2400" dirty="0">
                <a:solidFill>
                  <a:srgbClr val="FF0000"/>
                </a:solidFill>
              </a:rPr>
              <a:t>Go to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362122" y="1262260"/>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362123" y="3016585"/>
            <a:ext cx="3708418" cy="830997"/>
          </a:xfrm>
          <a:prstGeom prst="rect">
            <a:avLst/>
          </a:prstGeom>
          <a:noFill/>
        </p:spPr>
        <p:txBody>
          <a:bodyPr wrap="square" rtlCol="0">
            <a:spAutoFit/>
          </a:bodyPr>
          <a:lstStyle/>
          <a:p>
            <a:r>
              <a:rPr lang="en-US" sz="2400" dirty="0">
                <a:solidFill>
                  <a:srgbClr val="FF0000"/>
                </a:solidFill>
              </a:rPr>
              <a:t>The connection type should be JDBC</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2" y="1677759"/>
            <a:ext cx="5255090" cy="8239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9" y="3189514"/>
            <a:ext cx="490046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46224"/>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D3A120C-EAD4-48D1-ABA9-C2E42E5A9C7D}"/>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F9655295-5ACD-414E-962E-E01506901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001" y="1004340"/>
            <a:ext cx="6088908" cy="5646909"/>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F5034AD-CDAD-4CD3-896B-CE920AB92517}"/>
              </a:ext>
            </a:extLst>
          </p:cNvPr>
          <p:cNvCxnSpPr>
            <a:cxnSpLocks/>
            <a:stCxn id="25" idx="3"/>
          </p:cNvCxnSpPr>
          <p:nvPr/>
        </p:nvCxnSpPr>
        <p:spPr>
          <a:xfrm flipV="1">
            <a:off x="2416629" y="1927670"/>
            <a:ext cx="3222171" cy="2596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23941-BFA8-4E85-BFA2-79B0478756C6}"/>
              </a:ext>
            </a:extLst>
          </p:cNvPr>
          <p:cNvCxnSpPr>
            <a:cxnSpLocks/>
            <a:stCxn id="35" idx="3"/>
          </p:cNvCxnSpPr>
          <p:nvPr/>
        </p:nvCxnSpPr>
        <p:spPr>
          <a:xfrm flipV="1">
            <a:off x="4190999" y="4962526"/>
            <a:ext cx="1447801" cy="5179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11EF09-9068-469E-AAC3-350E7D546267}"/>
              </a:ext>
            </a:extLst>
          </p:cNvPr>
          <p:cNvCxnSpPr>
            <a:cxnSpLocks/>
            <a:stCxn id="35" idx="3"/>
          </p:cNvCxnSpPr>
          <p:nvPr/>
        </p:nvCxnSpPr>
        <p:spPr>
          <a:xfrm>
            <a:off x="4190999" y="5480456"/>
            <a:ext cx="1524001" cy="8036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F89B5E-B257-46BB-AAE9-D987CF3CBC20}"/>
              </a:ext>
            </a:extLst>
          </p:cNvPr>
          <p:cNvCxnSpPr>
            <a:cxnSpLocks/>
            <a:stCxn id="21" idx="3"/>
          </p:cNvCxnSpPr>
          <p:nvPr/>
        </p:nvCxnSpPr>
        <p:spPr>
          <a:xfrm flipV="1">
            <a:off x="4611757" y="2972150"/>
            <a:ext cx="1027043" cy="5804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2552C1-8EC8-4C0C-AD6D-A5BC6C70C5CA}"/>
              </a:ext>
            </a:extLst>
          </p:cNvPr>
          <p:cNvCxnSpPr>
            <a:cxnSpLocks/>
            <a:stCxn id="21" idx="3"/>
          </p:cNvCxnSpPr>
          <p:nvPr/>
        </p:nvCxnSpPr>
        <p:spPr>
          <a:xfrm flipV="1">
            <a:off x="4611757" y="3502964"/>
            <a:ext cx="1027043" cy="4961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5871F7-64E7-4096-8FEC-D49FFE9584DE}"/>
              </a:ext>
            </a:extLst>
          </p:cNvPr>
          <p:cNvCxnSpPr>
            <a:cxnSpLocks/>
            <a:stCxn id="35" idx="3"/>
          </p:cNvCxnSpPr>
          <p:nvPr/>
        </p:nvCxnSpPr>
        <p:spPr>
          <a:xfrm flipV="1">
            <a:off x="4190999" y="4268054"/>
            <a:ext cx="1447801" cy="12124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4F468C-2DC2-4D33-B9A4-CC6F58B6BB53}"/>
              </a:ext>
            </a:extLst>
          </p:cNvPr>
          <p:cNvSpPr txBox="1"/>
          <p:nvPr/>
        </p:nvSpPr>
        <p:spPr>
          <a:xfrm>
            <a:off x="621246" y="1587152"/>
            <a:ext cx="1795383" cy="1200329"/>
          </a:xfrm>
          <a:prstGeom prst="rect">
            <a:avLst/>
          </a:prstGeom>
          <a:noFill/>
        </p:spPr>
        <p:txBody>
          <a:bodyPr wrap="square" rtlCol="0">
            <a:spAutoFit/>
          </a:bodyPr>
          <a:lstStyle/>
          <a:p>
            <a:r>
              <a:rPr lang="en-US" sz="2400" dirty="0">
                <a:solidFill>
                  <a:srgbClr val="FF0000"/>
                </a:solidFill>
              </a:rPr>
              <a:t>This is the Redshift cluster </a:t>
            </a:r>
            <a:r>
              <a:rPr lang="en-US" sz="2400" dirty="0" err="1">
                <a:solidFill>
                  <a:srgbClr val="FF0000"/>
                </a:solidFill>
              </a:rPr>
              <a:t>url</a:t>
            </a:r>
            <a:endParaRPr lang="en-US" sz="2400" dirty="0">
              <a:solidFill>
                <a:srgbClr val="FF0000"/>
              </a:solidFill>
            </a:endParaRPr>
          </a:p>
        </p:txBody>
      </p:sp>
      <p:sp>
        <p:nvSpPr>
          <p:cNvPr id="35" name="TextBox 34">
            <a:extLst>
              <a:ext uri="{FF2B5EF4-FFF2-40B4-BE49-F238E27FC236}">
                <a16:creationId xmlns:a16="http://schemas.microsoft.com/office/drawing/2014/main" id="{EE63888E-51CA-46EB-AC1D-9A5AD72233C3}"/>
              </a:ext>
            </a:extLst>
          </p:cNvPr>
          <p:cNvSpPr txBox="1"/>
          <p:nvPr/>
        </p:nvSpPr>
        <p:spPr>
          <a:xfrm>
            <a:off x="621246" y="4141628"/>
            <a:ext cx="3569753" cy="2677656"/>
          </a:xfrm>
          <a:prstGeom prst="rect">
            <a:avLst/>
          </a:prstGeom>
          <a:noFill/>
        </p:spPr>
        <p:txBody>
          <a:bodyPr wrap="square" rtlCol="0">
            <a:spAutoFit/>
          </a:bodyPr>
          <a:lstStyle/>
          <a:p>
            <a:r>
              <a:rPr lang="en-US" sz="2400" dirty="0">
                <a:solidFill>
                  <a:srgbClr val="FF0000"/>
                </a:solidFill>
              </a:rPr>
              <a:t>This VPC is where the Redshift cluster runs and needs to have the same VPC/Subnet/Security Group in order to connect</a:t>
            </a:r>
          </a:p>
        </p:txBody>
      </p:sp>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21" name="TextBox 20">
            <a:extLst>
              <a:ext uri="{FF2B5EF4-FFF2-40B4-BE49-F238E27FC236}">
                <a16:creationId xmlns:a16="http://schemas.microsoft.com/office/drawing/2014/main" id="{79F179C4-FF77-4DCA-8571-AD710F1C3B7A}"/>
              </a:ext>
            </a:extLst>
          </p:cNvPr>
          <p:cNvSpPr txBox="1"/>
          <p:nvPr/>
        </p:nvSpPr>
        <p:spPr>
          <a:xfrm>
            <a:off x="621246" y="2952409"/>
            <a:ext cx="3990511" cy="1200329"/>
          </a:xfrm>
          <a:prstGeom prst="rect">
            <a:avLst/>
          </a:prstGeom>
          <a:noFill/>
        </p:spPr>
        <p:txBody>
          <a:bodyPr wrap="square" rtlCol="0">
            <a:spAutoFit/>
          </a:bodyPr>
          <a:lstStyle/>
          <a:p>
            <a:r>
              <a:rPr lang="en-US" sz="2400" dirty="0">
                <a:solidFill>
                  <a:srgbClr val="FF0000"/>
                </a:solidFill>
              </a:rPr>
              <a:t>The username is “master” and the password is “WelcomeIn1”</a:t>
            </a:r>
          </a:p>
        </p:txBody>
      </p:sp>
    </p:spTree>
    <p:extLst>
      <p:ext uri="{BB962C8B-B14F-4D97-AF65-F5344CB8AC3E}">
        <p14:creationId xmlns:p14="http://schemas.microsoft.com/office/powerpoint/2010/main" val="14544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21" grpId="0"/>
      <p:bldP spid="21"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2"/>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5546F-12AD-4D1F-812E-0E404B0DB895}"/>
              </a:ext>
            </a:extLst>
          </p:cNvPr>
          <p:cNvPicPr>
            <a:picLocks noChangeAspect="1"/>
          </p:cNvPicPr>
          <p:nvPr/>
        </p:nvPicPr>
        <p:blipFill>
          <a:blip r:embed="rId2"/>
          <a:stretch>
            <a:fillRect/>
          </a:stretch>
        </p:blipFill>
        <p:spPr>
          <a:xfrm>
            <a:off x="3226665" y="1373672"/>
            <a:ext cx="7904374" cy="5314457"/>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602524" y="1477045"/>
            <a:ext cx="1507252" cy="3385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369930" y="1584767"/>
            <a:ext cx="2232594"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747552" y="3084489"/>
            <a:ext cx="1795978" cy="7078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369930" y="3192209"/>
            <a:ext cx="2377622"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9" name="Oval 8">
            <a:extLst>
              <a:ext uri="{FF2B5EF4-FFF2-40B4-BE49-F238E27FC236}">
                <a16:creationId xmlns:a16="http://schemas.microsoft.com/office/drawing/2014/main" id="{2E391894-19FF-4EE6-80E4-5E6973F27B26}"/>
              </a:ext>
            </a:extLst>
          </p:cNvPr>
          <p:cNvSpPr/>
          <p:nvPr/>
        </p:nvSpPr>
        <p:spPr>
          <a:xfrm>
            <a:off x="9725009" y="5797899"/>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pic>
        <p:nvPicPr>
          <p:cNvPr id="4" name="Picture 3">
            <a:extLst>
              <a:ext uri="{FF2B5EF4-FFF2-40B4-BE49-F238E27FC236}">
                <a16:creationId xmlns:a16="http://schemas.microsoft.com/office/drawing/2014/main" id="{530BC1AD-BB0A-4B50-A5E7-1509FADC4FF3}"/>
              </a:ext>
            </a:extLst>
          </p:cNvPr>
          <p:cNvPicPr>
            <a:picLocks noChangeAspect="1"/>
          </p:cNvPicPr>
          <p:nvPr/>
        </p:nvPicPr>
        <p:blipFill>
          <a:blip r:embed="rId2"/>
          <a:stretch>
            <a:fillRect/>
          </a:stretch>
        </p:blipFill>
        <p:spPr>
          <a:xfrm>
            <a:off x="4056123" y="1557496"/>
            <a:ext cx="7960362" cy="4501722"/>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3145026" y="2636987"/>
            <a:ext cx="2001405" cy="23914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440267" y="2036822"/>
            <a:ext cx="2704759"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3207522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a:normAutofit lnSpcReduction="10000"/>
          </a:bodyPr>
          <a:lstStyle/>
          <a:p>
            <a:r>
              <a:rPr lang="en-US" sz="2400" dirty="0"/>
              <a:t>Original Data File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You will see later that we will take our original data file and split the quarter column to give us just the quarter and not the quarter and year. We will create a profit column using a calculations from the revenue and gross margin columns as well as adding a timestamp.</a:t>
            </a:r>
          </a:p>
          <a:p>
            <a:endParaRPr lang="en-US" sz="2400" dirty="0"/>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40267" y="1900237"/>
            <a:ext cx="11287125" cy="3057525"/>
          </a:xfrm>
          <a:prstGeom prst="rect">
            <a:avLst/>
          </a:prstGeom>
        </p:spPr>
      </p:pic>
    </p:spTree>
    <p:extLst>
      <p:ext uri="{BB962C8B-B14F-4D97-AF65-F5344CB8AC3E}">
        <p14:creationId xmlns:p14="http://schemas.microsoft.com/office/powerpoint/2010/main" val="1770082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1102330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6788367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22697" cy="15533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6875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glue-tutorial-XXX.py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683" y="1295852"/>
            <a:ext cx="5565422" cy="5436625"/>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491262" y="2501538"/>
            <a:ext cx="1651760" cy="5125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F82AA75-1D50-4E23-8952-2B3EA49872C6}"/>
              </a:ext>
            </a:extLst>
          </p:cNvPr>
          <p:cNvCxnSpPr>
            <a:cxnSpLocks/>
          </p:cNvCxnSpPr>
          <p:nvPr/>
        </p:nvCxnSpPr>
        <p:spPr>
          <a:xfrm>
            <a:off x="2747552" y="4956313"/>
            <a:ext cx="1305159" cy="13647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2" y="1347376"/>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sp>
        <p:nvSpPr>
          <p:cNvPr id="103" name="TextBox 102">
            <a:extLst>
              <a:ext uri="{FF2B5EF4-FFF2-40B4-BE49-F238E27FC236}">
                <a16:creationId xmlns:a16="http://schemas.microsoft.com/office/drawing/2014/main" id="{225D675A-6676-4430-A1F3-46D3A79A6249}"/>
              </a:ext>
            </a:extLst>
          </p:cNvPr>
          <p:cNvSpPr txBox="1"/>
          <p:nvPr/>
        </p:nvSpPr>
        <p:spPr>
          <a:xfrm>
            <a:off x="134768" y="4307958"/>
            <a:ext cx="2807215" cy="1200329"/>
          </a:xfrm>
          <a:prstGeom prst="rect">
            <a:avLst/>
          </a:prstGeom>
          <a:noFill/>
        </p:spPr>
        <p:txBody>
          <a:bodyPr wrap="square" rtlCol="0">
            <a:spAutoFit/>
          </a:bodyPr>
          <a:lstStyle/>
          <a:p>
            <a:r>
              <a:rPr lang="en-US" sz="2400" dirty="0">
                <a:solidFill>
                  <a:srgbClr val="FF0000"/>
                </a:solidFill>
              </a:rPr>
              <a:t>Parameterize values to be used in the script</a:t>
            </a:r>
          </a:p>
        </p:txBody>
      </p:sp>
      <p:sp>
        <p:nvSpPr>
          <p:cNvPr id="24" name="Oval 23">
            <a:extLst>
              <a:ext uri="{FF2B5EF4-FFF2-40B4-BE49-F238E27FC236}">
                <a16:creationId xmlns:a16="http://schemas.microsoft.com/office/drawing/2014/main" id="{97551916-10A1-47B5-97F9-CDEFDC8BFB4E}"/>
              </a:ext>
            </a:extLst>
          </p:cNvPr>
          <p:cNvSpPr/>
          <p:nvPr/>
        </p:nvSpPr>
        <p:spPr>
          <a:xfrm>
            <a:off x="6461727" y="64463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533105" y="334772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glue_tutorial_XXX</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--CONNECTION_NAME</a:t>
            </a:r>
          </a:p>
          <a:p>
            <a:r>
              <a:rPr lang="en-US" sz="1600" dirty="0">
                <a:latin typeface="Abadi" panose="020B0604020202020204" pitchFamily="34" charset="0"/>
              </a:rPr>
              <a:t>		glue-tutorial-XXX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03" grpId="0"/>
      <p:bldP spid="103" grpId="1"/>
      <p:bldP spid="24" grpId="0" animBg="1"/>
      <p:bldP spid="29" grpId="0"/>
      <p:bldP spid="29"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p:cNvCxnSpPr>
          <p:nvPr/>
        </p:nvCxnSpPr>
        <p:spPr>
          <a:xfrm flipH="1" flipV="1">
            <a:off x="3856383" y="4574666"/>
            <a:ext cx="1745170" cy="12172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5638799" y="4847560"/>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45290" y="4566052"/>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89068" y="5218950"/>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transforation_ctx</a:t>
            </a:r>
            <a:r>
              <a:rPr lang="en-US" sz="1600" dirty="0">
                <a:latin typeface="Lucida Console" panose="020B0609040504020204" pitchFamily="49" charset="0"/>
                <a:cs typeface="Simplified Arabic Fixed" panose="020B0604020202020204" pitchFamily="49" charset="-78"/>
              </a:rPr>
              <a:t> = </a:t>
            </a:r>
            <a:r>
              <a:rPr lang="en-US" sz="1600" dirty="0">
                <a:solidFill>
                  <a:srgbClr val="339933"/>
                </a:solidFill>
                <a:latin typeface="Lucida Console" panose="020B0609040504020204" pitchFamily="49" charset="0"/>
                <a:cs typeface="Simplified Arabic Fixed" panose="020B0604020202020204" pitchFamily="49" charset="-78"/>
              </a:rPr>
              <a:t>‘</a:t>
            </a:r>
            <a:r>
              <a:rPr lang="en-US" sz="1600" dirty="0" err="1">
                <a:solidFill>
                  <a:srgbClr val="339933"/>
                </a:solidFill>
                <a:latin typeface="Lucida Console" panose="020B0609040504020204" pitchFamily="49" charset="0"/>
                <a:cs typeface="Simplified Arabic Fixed" panose="020B0604020202020204" pitchFamily="49" charset="-78"/>
              </a:rPr>
              <a:t>datasource</a:t>
            </a:r>
            <a:r>
              <a:rPr lang="en-US" sz="1600" dirty="0">
                <a:solidFill>
                  <a:srgbClr val="339933"/>
                </a:solidFill>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p:cNvCxnSpPr>
          <p:nvPr/>
        </p:nvCxnSpPr>
        <p:spPr>
          <a:xfrm flipH="1">
            <a:off x="4782143" y="1312244"/>
            <a:ext cx="3605501" cy="9674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943720"/>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2" name="TextBox 11">
            <a:extLst>
              <a:ext uri="{FF2B5EF4-FFF2-40B4-BE49-F238E27FC236}">
                <a16:creationId xmlns:a16="http://schemas.microsoft.com/office/drawing/2014/main" id="{187B4D71-CAB7-41E4-9FF8-0B37D092309D}"/>
              </a:ext>
            </a:extLst>
          </p:cNvPr>
          <p:cNvSpPr txBox="1"/>
          <p:nvPr/>
        </p:nvSpPr>
        <p:spPr>
          <a:xfrm>
            <a:off x="2853330" y="4712126"/>
            <a:ext cx="3857625" cy="1569660"/>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uses frames and will know in what order to do things according to the </a:t>
            </a:r>
            <a:r>
              <a:rPr lang="en-US" sz="2400" dirty="0" err="1">
                <a:solidFill>
                  <a:srgbClr val="FF0000"/>
                </a:solidFill>
              </a:rPr>
              <a:t>transformation_ctx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088CA22D-126F-4935-8C02-1FBAF8DD266C}"/>
              </a:ext>
            </a:extLst>
          </p:cNvPr>
          <p:cNvCxnSpPr>
            <a:cxnSpLocks/>
          </p:cNvCxnSpPr>
          <p:nvPr/>
        </p:nvCxnSpPr>
        <p:spPr>
          <a:xfrm flipH="1" flipV="1">
            <a:off x="4104861" y="3666069"/>
            <a:ext cx="358567"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172555"/>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172555"/>
            <a:ext cx="3819525" cy="1200329"/>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changed to a Data Frame to do transformations </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631102"/>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p:cNvCxnSpPr>
          <p:nvPr/>
        </p:nvCxnSpPr>
        <p:spPr>
          <a:xfrm flipH="1" flipV="1">
            <a:off x="4575313" y="1868557"/>
            <a:ext cx="2978840" cy="888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262489"/>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166306"/>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47421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373672"/>
            <a:ext cx="10048460" cy="5399352"/>
          </a:xfrm>
        </p:spPr>
        <p:txBody>
          <a:bodyPr>
            <a:noAutofit/>
          </a:bodyPr>
          <a:lstStyle/>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2986402"/>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Glue Connection</a:t>
            </a:r>
          </a:p>
          <a:p>
            <a:pPr lvl="1"/>
            <a:r>
              <a:rPr lang="en-US" sz="2600" dirty="0"/>
              <a:t>Glue Database</a:t>
            </a:r>
          </a:p>
          <a:p>
            <a:pPr lvl="1"/>
            <a:r>
              <a:rPr lang="en-US" sz="2600" dirty="0"/>
              <a:t>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31985824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162577"/>
            <a:ext cx="10058400" cy="5009623"/>
          </a:xfrm>
        </p:spPr>
        <p:txBody>
          <a:bodyPr>
            <a:normAutofit fontScale="70000" lnSpcReduction="20000"/>
          </a:bodyPr>
          <a:lstStyle/>
          <a:p>
            <a:r>
              <a:rPr lang="en-US" sz="2400" dirty="0"/>
              <a:t>Hadoop – A popular Software library used to store and transform large amounts of data</a:t>
            </a:r>
          </a:p>
          <a:p>
            <a:pPr marL="0" indent="0">
              <a:buNone/>
            </a:pPr>
            <a:r>
              <a:rPr lang="en-US" sz="2400" dirty="0"/>
              <a:t> </a:t>
            </a:r>
          </a:p>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200" dirty="0"/>
              <a:t>Start up cost</a:t>
            </a:r>
          </a:p>
          <a:p>
            <a:pPr lvl="1"/>
            <a:r>
              <a:rPr lang="en-US" sz="2200" dirty="0"/>
              <a:t>Maintenance cost</a:t>
            </a:r>
          </a:p>
          <a:p>
            <a:pPr lvl="1"/>
            <a:r>
              <a:rPr lang="en-US" sz="2200" dirty="0"/>
              <a:t>Pay as you go</a:t>
            </a:r>
          </a:p>
          <a:p>
            <a:r>
              <a:rPr lang="en-US" sz="2400" dirty="0"/>
              <a:t>Hadoop has challenges handling a lot of small files</a:t>
            </a:r>
          </a:p>
          <a:p>
            <a:r>
              <a:rPr lang="en-US" sz="2200" dirty="0"/>
              <a:t>AWS – End to End solution for data needs</a:t>
            </a:r>
          </a:p>
          <a:p>
            <a:pPr lvl="1"/>
            <a:r>
              <a:rPr lang="en-US" sz="2000" dirty="0"/>
              <a:t>Storage</a:t>
            </a:r>
          </a:p>
          <a:p>
            <a:pPr lvl="1"/>
            <a:r>
              <a:rPr lang="en-US" sz="2000" dirty="0"/>
              <a:t>Transform</a:t>
            </a:r>
          </a:p>
          <a:p>
            <a:pPr lvl="1"/>
            <a:r>
              <a:rPr lang="en-US" sz="2000" dirty="0"/>
              <a:t>Business Intelligence</a:t>
            </a:r>
          </a:p>
          <a:p>
            <a:r>
              <a:rPr lang="en-US" sz="2200" dirty="0"/>
              <a:t>ETL &amp; ELT(AWS) vs. ELT(Hadoop)</a:t>
            </a:r>
            <a:endParaRPr lang="en-US" sz="2000" dirty="0"/>
          </a:p>
          <a:p>
            <a:r>
              <a:rPr lang="en-US" sz="2200" dirty="0"/>
              <a:t>Durability</a:t>
            </a:r>
          </a:p>
          <a:p>
            <a:pPr lvl="1"/>
            <a:r>
              <a:rPr lang="en-US" sz="2200" dirty="0"/>
              <a:t>Data stored in multiple locations within region</a:t>
            </a:r>
          </a:p>
          <a:p>
            <a:pPr lvl="1"/>
            <a:r>
              <a:rPr lang="en-US" sz="22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vs. Hadoop </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a:stCxn id="3" idx="3"/>
          </p:cNvCxnSpPr>
          <p:nvPr/>
        </p:nvCxnSpPr>
        <p:spPr>
          <a:xfrm flipV="1">
            <a:off x="4357409" y="2755571"/>
            <a:ext cx="425529" cy="14242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4066903" y="5294811"/>
            <a:ext cx="1538767" cy="1774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571" cy="5568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1625600" y="2672080"/>
            <a:ext cx="808608" cy="8257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801639" y="1381755"/>
            <a:ext cx="1157316" cy="68365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112854" y="3180080"/>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915A8-3BFD-42B8-BEBA-BFD7E9F648C2}"/>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88671" y="1763829"/>
            <a:ext cx="10058400" cy="4050792"/>
          </a:xfrm>
        </p:spPr>
        <p:txBody>
          <a:bodyPr>
            <a:normAutofit lnSpcReduction="10000"/>
          </a:bodyPr>
          <a:lstStyle/>
          <a:p>
            <a:r>
              <a:rPr lang="en-US" sz="2400" dirty="0"/>
              <a:t>Setup Redshift Cluster</a:t>
            </a:r>
          </a:p>
          <a:p>
            <a:r>
              <a:rPr lang="en-US" sz="2400" dirty="0"/>
              <a:t>S3 bucket for storing the file</a:t>
            </a:r>
          </a:p>
          <a:p>
            <a:r>
              <a:rPr lang="en-US" sz="2400" dirty="0"/>
              <a:t>Athena table to access data in file</a:t>
            </a:r>
          </a:p>
          <a:p>
            <a:r>
              <a:rPr lang="en-US" sz="2400" dirty="0"/>
              <a:t>Glue connection</a:t>
            </a:r>
          </a:p>
          <a:p>
            <a:r>
              <a:rPr lang="en-US" sz="2400" dirty="0"/>
              <a:t>Glue job</a:t>
            </a:r>
          </a:p>
          <a:p>
            <a:r>
              <a:rPr lang="en-US" sz="2400" dirty="0"/>
              <a:t>Redshift connection</a:t>
            </a:r>
          </a:p>
          <a:p>
            <a:r>
              <a:rPr lang="en-US" sz="2400" dirty="0"/>
              <a:t>Redshift tables</a:t>
            </a:r>
          </a:p>
          <a:p>
            <a:r>
              <a:rPr lang="en-US" sz="2400" dirty="0"/>
              <a:t>Run glue job</a:t>
            </a:r>
          </a:p>
          <a:p>
            <a:r>
              <a:rPr lang="en-US" sz="2400" dirty="0" err="1"/>
              <a:t>QuickSight</a:t>
            </a:r>
            <a:endParaRPr lang="en-US" sz="2400" dirty="0"/>
          </a:p>
          <a:p>
            <a:endParaRPr lang="en-US" dirty="0"/>
          </a:p>
        </p:txBody>
      </p:sp>
      <p:sp>
        <p:nvSpPr>
          <p:cNvPr id="6" name="TextBox 5">
            <a:extLst>
              <a:ext uri="{FF2B5EF4-FFF2-40B4-BE49-F238E27FC236}">
                <a16:creationId xmlns:a16="http://schemas.microsoft.com/office/drawing/2014/main" id="{239E3E83-F9C5-40CF-BFCC-633F4BF40E4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15335534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Content Placeholder 5">
            <a:extLst>
              <a:ext uri="{FF2B5EF4-FFF2-40B4-BE49-F238E27FC236}">
                <a16:creationId xmlns:a16="http://schemas.microsoft.com/office/drawing/2014/main" id="{1CB49B38-B3EE-4001-AFF7-A4317AE0CB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0784" y="2182279"/>
            <a:ext cx="7897476" cy="2436357"/>
          </a:xfrm>
          <a:ln>
            <a:solidFill>
              <a:schemeClr val="tx1"/>
            </a:solidFill>
          </a:ln>
        </p:spPr>
      </p:pic>
      <p:sp>
        <p:nvSpPr>
          <p:cNvPr id="17" name="Oval 16">
            <a:extLst>
              <a:ext uri="{FF2B5EF4-FFF2-40B4-BE49-F238E27FC236}">
                <a16:creationId xmlns:a16="http://schemas.microsoft.com/office/drawing/2014/main" id="{2A573762-B986-4B12-9097-72D572686848}"/>
              </a:ext>
            </a:extLst>
          </p:cNvPr>
          <p:cNvSpPr/>
          <p:nvPr/>
        </p:nvSpPr>
        <p:spPr>
          <a:xfrm>
            <a:off x="5130800" y="3428999"/>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ABE00CE-D3CF-4839-97E5-5984B87D04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9425" y="1520495"/>
            <a:ext cx="6559420" cy="5098258"/>
          </a:xfrm>
          <a:ln>
            <a:solidFill>
              <a:schemeClr val="tx1"/>
            </a:solidFill>
          </a:ln>
        </p:spPr>
      </p:pic>
      <p:sp>
        <p:nvSpPr>
          <p:cNvPr id="12" name="Oval 11">
            <a:extLst>
              <a:ext uri="{FF2B5EF4-FFF2-40B4-BE49-F238E27FC236}">
                <a16:creationId xmlns:a16="http://schemas.microsoft.com/office/drawing/2014/main" id="{5F486511-02AC-4AA3-8857-8E81288F9DCA}"/>
              </a:ext>
            </a:extLst>
          </p:cNvPr>
          <p:cNvSpPr/>
          <p:nvPr/>
        </p:nvSpPr>
        <p:spPr>
          <a:xfrm>
            <a:off x="8252373" y="6211615"/>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467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C4BB68AC-34D0-44C0-858D-12594DBB62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07315" y="1987713"/>
            <a:ext cx="4834286" cy="3409445"/>
          </a:xfrm>
          <a:ln>
            <a:solidFill>
              <a:schemeClr val="tx1"/>
            </a:solidFill>
          </a:ln>
        </p:spPr>
      </p:pic>
      <p:sp>
        <p:nvSpPr>
          <p:cNvPr id="12" name="Oval 11">
            <a:extLst>
              <a:ext uri="{FF2B5EF4-FFF2-40B4-BE49-F238E27FC236}">
                <a16:creationId xmlns:a16="http://schemas.microsoft.com/office/drawing/2014/main" id="{8BD934A6-A801-4E72-826F-E480AD6F7870}"/>
              </a:ext>
            </a:extLst>
          </p:cNvPr>
          <p:cNvSpPr/>
          <p:nvPr/>
        </p:nvSpPr>
        <p:spPr>
          <a:xfrm>
            <a:off x="5856014" y="3429000"/>
            <a:ext cx="3645337" cy="15345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850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35237" y="2148907"/>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4272013" y="3429000"/>
            <a:ext cx="2990635" cy="118504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480022" y="3921345"/>
            <a:ext cx="2700061"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480022" y="3225917"/>
            <a:ext cx="2700061"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a:off x="4162097" y="2028019"/>
            <a:ext cx="2017986" cy="1266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461665"/>
          </a:xfrm>
          <a:prstGeom prst="rect">
            <a:avLst/>
          </a:prstGeom>
          <a:noFill/>
        </p:spPr>
        <p:txBody>
          <a:bodyPr wrap="square" rtlCol="0">
            <a:spAutoFit/>
          </a:bodyPr>
          <a:lstStyle/>
          <a:p>
            <a:r>
              <a:rPr lang="en-US" sz="2400" dirty="0">
                <a:solidFill>
                  <a:srgbClr val="FF0000"/>
                </a:solidFill>
              </a:rPr>
              <a:t>Give you data set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7" y="2625752"/>
            <a:ext cx="3044285"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480022" y="4544071"/>
            <a:ext cx="2742103"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3044285"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480022" y="4783775"/>
            <a:ext cx="2742103"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480022" y="4783775"/>
            <a:ext cx="2742103"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a:ln>
            <a:solidFill>
              <a:schemeClr val="tx1"/>
            </a:solidFill>
          </a:ln>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3350289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3734</TotalTime>
  <Words>3392</Words>
  <Application>Microsoft Office PowerPoint</Application>
  <PresentationFormat>Widescreen</PresentationFormat>
  <Paragraphs>603</Paragraphs>
  <Slides>111</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111</vt:i4>
      </vt:variant>
    </vt:vector>
  </HeadingPairs>
  <TitlesOfParts>
    <vt:vector size="122" baseType="lpstr">
      <vt:lpstr>MS Mincho</vt:lpstr>
      <vt:lpstr>Abadi</vt:lpstr>
      <vt:lpstr>Arabic Typesetting</vt:lpstr>
      <vt:lpstr>Arial</vt:lpstr>
      <vt:lpstr>Calibri</vt:lpstr>
      <vt:lpstr>Lucida Console</vt:lpstr>
      <vt:lpstr>Rockwell</vt:lpstr>
      <vt:lpstr>Rockwell Condensed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Jack Silverman</cp:lastModifiedBy>
  <cp:revision>258</cp:revision>
  <dcterms:created xsi:type="dcterms:W3CDTF">2018-07-27T13:09:52Z</dcterms:created>
  <dcterms:modified xsi:type="dcterms:W3CDTF">2018-08-16T13:20:11Z</dcterms:modified>
</cp:coreProperties>
</file>